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66"/>
  </p:notesMasterIdLst>
  <p:sldIdLst>
    <p:sldId id="256" r:id="rId2"/>
    <p:sldId id="257" r:id="rId3"/>
    <p:sldId id="259" r:id="rId4"/>
    <p:sldId id="260" r:id="rId5"/>
    <p:sldId id="262" r:id="rId6"/>
    <p:sldId id="276" r:id="rId7"/>
    <p:sldId id="277" r:id="rId8"/>
    <p:sldId id="295" r:id="rId9"/>
    <p:sldId id="298" r:id="rId10"/>
    <p:sldId id="297" r:id="rId11"/>
    <p:sldId id="296" r:id="rId12"/>
    <p:sldId id="278" r:id="rId13"/>
    <p:sldId id="299" r:id="rId14"/>
    <p:sldId id="300" r:id="rId15"/>
    <p:sldId id="301" r:id="rId16"/>
    <p:sldId id="302" r:id="rId17"/>
    <p:sldId id="279" r:id="rId18"/>
    <p:sldId id="281" r:id="rId19"/>
    <p:sldId id="303" r:id="rId20"/>
    <p:sldId id="304" r:id="rId21"/>
    <p:sldId id="305" r:id="rId22"/>
    <p:sldId id="306" r:id="rId23"/>
    <p:sldId id="282" r:id="rId24"/>
    <p:sldId id="310" r:id="rId25"/>
    <p:sldId id="307" r:id="rId26"/>
    <p:sldId id="308" r:id="rId27"/>
    <p:sldId id="309" r:id="rId28"/>
    <p:sldId id="311" r:id="rId29"/>
    <p:sldId id="312" r:id="rId30"/>
    <p:sldId id="313" r:id="rId31"/>
    <p:sldId id="314" r:id="rId32"/>
    <p:sldId id="315" r:id="rId33"/>
    <p:sldId id="316" r:id="rId34"/>
    <p:sldId id="317" r:id="rId35"/>
    <p:sldId id="284" r:id="rId36"/>
    <p:sldId id="318" r:id="rId37"/>
    <p:sldId id="319" r:id="rId38"/>
    <p:sldId id="320" r:id="rId39"/>
    <p:sldId id="321" r:id="rId40"/>
    <p:sldId id="322" r:id="rId41"/>
    <p:sldId id="285" r:id="rId42"/>
    <p:sldId id="286" r:id="rId43"/>
    <p:sldId id="294" r:id="rId44"/>
    <p:sldId id="293" r:id="rId45"/>
    <p:sldId id="291" r:id="rId46"/>
    <p:sldId id="292" r:id="rId47"/>
    <p:sldId id="289" r:id="rId48"/>
    <p:sldId id="323" r:id="rId49"/>
    <p:sldId id="324" r:id="rId50"/>
    <p:sldId id="325" r:id="rId51"/>
    <p:sldId id="326" r:id="rId52"/>
    <p:sldId id="327" r:id="rId53"/>
    <p:sldId id="328" r:id="rId54"/>
    <p:sldId id="329" r:id="rId55"/>
    <p:sldId id="330" r:id="rId56"/>
    <p:sldId id="331" r:id="rId57"/>
    <p:sldId id="332" r:id="rId58"/>
    <p:sldId id="333" r:id="rId59"/>
    <p:sldId id="334" r:id="rId60"/>
    <p:sldId id="335" r:id="rId61"/>
    <p:sldId id="336" r:id="rId62"/>
    <p:sldId id="337" r:id="rId63"/>
    <p:sldId id="338" r:id="rId64"/>
    <p:sldId id="339" r:id="rId65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09" autoAdjust="0"/>
    <p:restoredTop sz="90226" autoAdjust="0"/>
  </p:normalViewPr>
  <p:slideViewPr>
    <p:cSldViewPr>
      <p:cViewPr varScale="1">
        <p:scale>
          <a:sx n="46" d="100"/>
          <a:sy n="46" d="100"/>
        </p:scale>
        <p:origin x="-105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37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5D9285-B966-4DF3-BE0D-B236E4632C1D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 dirty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FDBDA78-912C-4063-92E4-D4E06680D848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BDA78-912C-4063-92E4-D4E06680D848}" type="slidenum">
              <a:rPr lang="pl-PL" smtClean="0"/>
              <a:pPr/>
              <a:t>3</a:t>
            </a:fld>
            <a:endParaRPr lang="pl-PL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DBDA78-912C-4063-92E4-D4E06680D848}" type="slidenum">
              <a:rPr lang="pl-PL" smtClean="0"/>
              <a:pPr/>
              <a:t>34</a:t>
            </a:fld>
            <a:endParaRPr lang="pl-PL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dirty="0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7E5F11F-5269-4A33-B91F-A269FCC3E4CF}" type="datetimeFigureOut">
              <a:rPr lang="pl-PL" smtClean="0"/>
              <a:pPr/>
              <a:t>2009-06-13</a:t>
            </a:fld>
            <a:endParaRPr lang="pl-PL" dirty="0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9CE38A58-C37E-431E-9BA9-891C583455C5}" type="slidenum">
              <a:rPr lang="pl-PL" smtClean="0"/>
              <a:pPr/>
              <a:t>‹#›</a:t>
            </a:fld>
            <a:endParaRPr lang="pl-PL" dirty="0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9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9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9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9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9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9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body" idx="1"/>
          </p:nvPr>
        </p:nvSpPr>
        <p:spPr>
          <a:xfrm>
            <a:off x="4643438" y="4786322"/>
            <a:ext cx="3838572" cy="132398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pl-PL" sz="2800" dirty="0" smtClean="0">
                <a:solidFill>
                  <a:schemeClr val="tx1"/>
                </a:solidFill>
              </a:rPr>
              <a:t>AUTOR:</a:t>
            </a:r>
          </a:p>
          <a:p>
            <a:pPr algn="r"/>
            <a:r>
              <a:rPr lang="pl-PL" sz="2800" dirty="0" smtClean="0">
                <a:solidFill>
                  <a:schemeClr val="tx1"/>
                </a:solidFill>
              </a:rPr>
              <a:t>Jennifera</a:t>
            </a:r>
          </a:p>
          <a:p>
            <a:pPr algn="r"/>
            <a:r>
              <a:rPr lang="pl-PL" sz="2800" dirty="0" smtClean="0">
                <a:solidFill>
                  <a:schemeClr val="tx1"/>
                </a:solidFill>
              </a:rPr>
              <a:t>Bartetzko</a:t>
            </a:r>
            <a:endParaRPr lang="pl-PL" sz="2800" dirty="0">
              <a:solidFill>
                <a:schemeClr val="tx1"/>
              </a:solidFill>
            </a:endParaRPr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20208847">
            <a:off x="-346520" y="1669772"/>
            <a:ext cx="8686800" cy="2843969"/>
          </a:xfrm>
        </p:spPr>
        <p:txBody>
          <a:bodyPr>
            <a:noAutofit/>
          </a:bodyPr>
          <a:lstStyle/>
          <a:p>
            <a:pPr algn="ctr"/>
            <a:r>
              <a:rPr lang="pl-PL" sz="8800" dirty="0" smtClean="0"/>
              <a:t>EPOKA NOWOŻYTNA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ytuł 4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 marL="180000" indent="-457200" algn="l"/>
            <a:r>
              <a:rPr lang="pl-PL" sz="2000" dirty="0" smtClean="0"/>
              <a:t>      </a:t>
            </a:r>
            <a:r>
              <a:rPr lang="pl-PL" sz="2400" b="1" dirty="0" smtClean="0"/>
              <a:t>Epoka nowożytna </a:t>
            </a:r>
            <a:r>
              <a:rPr lang="pl-PL" sz="2000" dirty="0" smtClean="0"/>
              <a:t>to epoka Europy obejmująca okres od końca średniowiecza (najczęściej uznaje się rok 1453 lub 1492) do przełamu  XVII i XIX wieku, czyli czasów rewolucji przemysłowej. Za daty końcowe przyjmuje się najczęściej:  1789 (rewolucja francuska), 1815 (kongres wiedeński) lub 1848 (Wiosna Ludów). W Polsce przyjęło się liczyć do trzeciego rozbioru Rzeczypospolitej w 1795 roku. Część badaczy przyjmuje, że właściwą cezurą była dopiero I wojna światowa. Szkoła anglosaska ciągnie czasy nowożytne do dziś. Jedna z faz tej epoki to barok, który właśnie będę przedstawiać w tej prezentacji.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endParaRPr lang="pl-PL" sz="6600" b="1" dirty="0" smtClean="0"/>
          </a:p>
          <a:p>
            <a:endParaRPr lang="pl-PL" sz="6600" b="1" dirty="0"/>
          </a:p>
        </p:txBody>
      </p:sp>
      <p:sp>
        <p:nvSpPr>
          <p:cNvPr id="4" name="Tytuł 3"/>
          <p:cNvSpPr>
            <a:spLocks noGrp="1"/>
          </p:cNvSpPr>
          <p:nvPr>
            <p:ph type="title"/>
          </p:nvPr>
        </p:nvSpPr>
        <p:spPr>
          <a:xfrm>
            <a:off x="1" y="0"/>
            <a:ext cx="2071670" cy="6857999"/>
          </a:xfrm>
        </p:spPr>
        <p:txBody>
          <a:bodyPr>
            <a:normAutofit/>
          </a:bodyPr>
          <a:lstStyle/>
          <a:p>
            <a:pPr algn="ctr"/>
            <a:r>
              <a:rPr lang="pl-PL" sz="8000" b="1" dirty="0" smtClean="0"/>
              <a:t>B</a:t>
            </a:r>
            <a:br>
              <a:rPr lang="pl-PL" sz="8000" b="1" dirty="0" smtClean="0"/>
            </a:br>
            <a:r>
              <a:rPr lang="pl-PL" sz="8000" b="1" dirty="0" smtClean="0"/>
              <a:t>a</a:t>
            </a:r>
            <a:br>
              <a:rPr lang="pl-PL" sz="8000" b="1" dirty="0" smtClean="0"/>
            </a:br>
            <a:r>
              <a:rPr lang="pl-PL" sz="8000" b="1" dirty="0" smtClean="0"/>
              <a:t>r</a:t>
            </a:r>
            <a:br>
              <a:rPr lang="pl-PL" sz="8000" b="1" dirty="0" smtClean="0"/>
            </a:br>
            <a:r>
              <a:rPr lang="pl-PL" sz="8000" b="1" dirty="0" smtClean="0"/>
              <a:t>o</a:t>
            </a:r>
            <a:br>
              <a:rPr lang="pl-PL" sz="8000" b="1" dirty="0" smtClean="0"/>
            </a:br>
            <a:r>
              <a:rPr lang="pl-PL" sz="8000" b="1" dirty="0" smtClean="0"/>
              <a:t>k</a:t>
            </a:r>
            <a:endParaRPr lang="pl-PL" sz="8000" b="1" dirty="0"/>
          </a:p>
        </p:txBody>
      </p:sp>
      <p:pic>
        <p:nvPicPr>
          <p:cNvPr id="5" name="Symbol zastępczy zawartości 4" descr="500px-Facciata_di_San_Pietro_%28febbraio_2005%29_resize[1].jpg"/>
          <p:cNvPicPr>
            <a:picLocks noGrp="1" noChangeAspect="1"/>
          </p:cNvPicPr>
          <p:nvPr>
            <p:ph sz="half" idx="4294967295"/>
          </p:nvPr>
        </p:nvPicPr>
        <p:blipFill>
          <a:blip r:embed="rId3"/>
          <a:stretch>
            <a:fillRect/>
          </a:stretch>
        </p:blipFill>
        <p:spPr>
          <a:xfrm rot="1450395">
            <a:off x="2475553" y="1446275"/>
            <a:ext cx="5933769" cy="39410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80000" indent="-457200"/>
            <a:r>
              <a:rPr lang="pl-PL" sz="2000" b="1" dirty="0" smtClean="0"/>
              <a:t>     </a:t>
            </a:r>
            <a:r>
              <a:rPr lang="pl-PL" sz="2400" b="1" dirty="0" smtClean="0"/>
              <a:t>Barok - </a:t>
            </a:r>
            <a:r>
              <a:rPr lang="pl-PL" sz="2000" dirty="0" smtClean="0"/>
              <a:t>Jest to epoka kulturowa obejmująca okres między renesansem a oświeceniem. Jej nazwa pochodzi od portugalskiego wyrazu barocco, który oznacza perłę o dziwnym, nieregularnym kształcie. Jak sama nazwa wskazuje barok jest epoką dziwną i pełną przepychu.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W Baroku wyróżniamy 3 fazy:</a:t>
            </a:r>
            <a:br>
              <a:rPr lang="pl-PL" sz="2000" dirty="0" smtClean="0"/>
            </a:br>
            <a:r>
              <a:rPr lang="pl-PL" sz="2000" dirty="0" smtClean="0"/>
              <a:t/>
            </a:r>
            <a:br>
              <a:rPr lang="pl-PL" sz="2000" dirty="0" smtClean="0"/>
            </a:br>
            <a:r>
              <a:rPr lang="pl-PL" sz="2000" dirty="0" smtClean="0"/>
              <a:t>· Wczesny Barok (lata ok. 1580-1620)</a:t>
            </a:r>
            <a:br>
              <a:rPr lang="pl-PL" sz="2000" dirty="0" smtClean="0"/>
            </a:br>
            <a:r>
              <a:rPr lang="pl-PL" sz="2000" dirty="0" smtClean="0"/>
              <a:t>· Barok dojrzały (lata ok. 1620-1680)</a:t>
            </a:r>
            <a:br>
              <a:rPr lang="pl-PL" sz="2000" dirty="0" smtClean="0"/>
            </a:br>
            <a:r>
              <a:rPr lang="pl-PL" sz="2000" dirty="0" smtClean="0"/>
              <a:t>· późny Baroku (lata ok. 1680-1720)</a:t>
            </a:r>
            <a:br>
              <a:rPr lang="pl-PL" sz="2000" dirty="0" smtClean="0"/>
            </a:b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 flipH="1">
            <a:off x="-2000296" y="1643050"/>
            <a:ext cx="595346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20024618">
            <a:off x="254985" y="1976528"/>
            <a:ext cx="8686800" cy="3379134"/>
          </a:xfrm>
        </p:spPr>
        <p:txBody>
          <a:bodyPr>
            <a:noAutofit/>
          </a:bodyPr>
          <a:lstStyle/>
          <a:p>
            <a:pPr algn="ctr"/>
            <a:r>
              <a:rPr lang="pl-PL" sz="8800" dirty="0" smtClean="0"/>
              <a:t>Architektura baroku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500362" y="3000372"/>
            <a:ext cx="828652" cy="5207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0" y="2928934"/>
            <a:ext cx="9144000" cy="2481266"/>
          </a:xfrm>
        </p:spPr>
        <p:txBody>
          <a:bodyPr>
            <a:normAutofit/>
          </a:bodyPr>
          <a:lstStyle/>
          <a:p>
            <a:pPr marL="180000" indent="457200"/>
            <a:r>
              <a:rPr lang="pl-PL" sz="2000" dirty="0" smtClean="0">
                <a:latin typeface="+mj-lt"/>
              </a:rPr>
              <a:t>Styl </a:t>
            </a:r>
            <a:r>
              <a:rPr lang="pl-PL" sz="2000" dirty="0" smtClean="0">
                <a:latin typeface="+mj-lt"/>
              </a:rPr>
              <a:t>barokowy narodził się w drugiej połowie xvi w. We Włoszech. w przeciwieństwie do sztuki renesansowej – prostej i harmonijnej – barok charakteryzował się pełnią kontraktów, tak jak i życie codzienne. Budowle barokowe charakteryzowały się na ogół wielkimi rozmiarami. Zdobiono je rzeźbami i malowidłami, których nagromadzenie sprawiło wrażenie przepychu</a:t>
            </a:r>
            <a:r>
              <a:rPr lang="pl-PL" sz="2000" dirty="0" smtClean="0"/>
              <a:t>.</a:t>
            </a:r>
            <a:endParaRPr lang="pl-PL" sz="2000" dirty="0"/>
          </a:p>
        </p:txBody>
      </p:sp>
      <p:pic>
        <p:nvPicPr>
          <p:cNvPr id="6" name="Symbol zastępczy zawartości 5" descr="245px-Rzesz%C3%B3w_zamek_2004b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1028688">
            <a:off x="5935042" y="671692"/>
            <a:ext cx="2571768" cy="188050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Obraz 7" descr="210px-Kielce_palace_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79608">
            <a:off x="988577" y="319062"/>
            <a:ext cx="2667000" cy="1892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Obraz 9" descr="210px-Podhorce_-_Zamek_01A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12979">
            <a:off x="223023" y="4786525"/>
            <a:ext cx="2374264" cy="17140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Obraz 8" descr="210px-4_Warszawa-Zamek_Ujazdowski_0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065309">
            <a:off x="5568073" y="4616618"/>
            <a:ext cx="2972523" cy="197965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smtClean="0"/>
              <a:t>Przedstawiciele architektury</a:t>
            </a:r>
            <a:endParaRPr lang="pl-PL" sz="6600" b="1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4294967295"/>
          </p:nvPr>
        </p:nvSpPr>
        <p:spPr>
          <a:xfrm rot="20279933">
            <a:off x="-2297104" y="2142842"/>
            <a:ext cx="1649055" cy="642918"/>
          </a:xfrm>
        </p:spPr>
        <p:txBody>
          <a:bodyPr>
            <a:noAutofit/>
          </a:bodyPr>
          <a:lstStyle/>
          <a:p>
            <a:pPr algn="ctr"/>
            <a:r>
              <a:rPr lang="pl-PL" sz="1600" dirty="0" smtClean="0"/>
              <a:t>Giovanni Lorenzo Bernini</a:t>
            </a:r>
            <a:endParaRPr lang="pl-PL" sz="1600" dirty="0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half" idx="4294967295"/>
          </p:nvPr>
        </p:nvSpPr>
        <p:spPr>
          <a:xfrm rot="1440331">
            <a:off x="10447231" y="1770215"/>
            <a:ext cx="1119735" cy="674387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pl-PL" sz="1600" dirty="0" smtClean="0"/>
              <a:t>Jules Hardouin-Mansart</a:t>
            </a:r>
          </a:p>
        </p:txBody>
      </p:sp>
      <p:sp>
        <p:nvSpPr>
          <p:cNvPr id="13" name="pole tekstowe 12"/>
          <p:cNvSpPr txBox="1"/>
          <p:nvPr/>
        </p:nvSpPr>
        <p:spPr>
          <a:xfrm>
            <a:off x="-2571800" y="3357562"/>
            <a:ext cx="92869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b="1" dirty="0" smtClean="0"/>
              <a:t>François Mansart</a:t>
            </a:r>
            <a:endParaRPr lang="pl-P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71604" y="500042"/>
            <a:ext cx="5867400" cy="1000132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000" dirty="0" smtClean="0"/>
              <a:t>Giovanni Lorenzo Bernini 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71472" y="2428868"/>
            <a:ext cx="3976686" cy="3229758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Giovanni Lorenzo Bernini</a:t>
            </a:r>
            <a:r>
              <a:rPr lang="pl-PL" sz="2000" dirty="0" smtClean="0"/>
              <a:t> –włoski rzeźbiarz, malarz i architekt; jeden z najwybitniejszych artystów baroku. Jako architekt kierował budową Bazyliką Św. Piotra, dla której wykonał baldachim nad grobem św. Piotra.</a:t>
            </a:r>
            <a:endParaRPr lang="pl-PL" sz="2000" dirty="0"/>
          </a:p>
        </p:txBody>
      </p:sp>
      <p:pic>
        <p:nvPicPr>
          <p:cNvPr id="7" name="Symbol zastępczy obrazu 6" descr="180px-Gian_lorenzo_bernini_selfportrai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648" r="12648"/>
          <a:stretch>
            <a:fillRect/>
          </a:stretch>
        </p:blipFill>
        <p:spPr>
          <a:xfrm>
            <a:off x="5143503" y="1888798"/>
            <a:ext cx="3212499" cy="411197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857356" y="714356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Georg Wenzeslaus von Knobelsdorff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928662" y="2714620"/>
            <a:ext cx="3643338" cy="3000396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Georg Wenzeslaus von Knobelsdorff-</a:t>
            </a:r>
            <a:r>
              <a:rPr lang="pl-PL" sz="2000" dirty="0" smtClean="0"/>
              <a:t>architekt i malarz niemiecki. Zasłynął przede wszystkim jako architekt tworzący w stylu rokoko i wczesnym klasycyzmie.</a:t>
            </a:r>
            <a:endParaRPr lang="pl-PL" sz="2000" dirty="0"/>
          </a:p>
        </p:txBody>
      </p:sp>
      <p:pic>
        <p:nvPicPr>
          <p:cNvPr id="9" name="Symbol zastępczy obrazu 8" descr="230px-Georg_Wenzeslaus_von_Knobelsdorff_1738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6256" r="6256"/>
          <a:stretch>
            <a:fillRect/>
          </a:stretch>
        </p:blipFill>
        <p:spPr>
          <a:xfrm>
            <a:off x="5357818" y="1928802"/>
            <a:ext cx="3000375" cy="44434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285852" y="285728"/>
            <a:ext cx="6000792" cy="1000132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Francis Mansard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285852" y="2285992"/>
            <a:ext cx="2762240" cy="3944138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Francis Mansard-</a:t>
            </a:r>
            <a:r>
              <a:rPr lang="pl-PL" sz="2000" dirty="0" smtClean="0"/>
              <a:t>był jednym z najwybitniejszych architektów francuskiego baroku. Był perfekcjonistą; mówiono, że potrafi zburzyć wznoszoną budowlę i zacząć od nowa.</a:t>
            </a:r>
            <a:endParaRPr lang="pl-PL" sz="2000" dirty="0"/>
          </a:p>
        </p:txBody>
      </p:sp>
      <p:pic>
        <p:nvPicPr>
          <p:cNvPr id="7" name="Symbol zastępczy obrazu 6" descr="200px-Francois_Mansar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0631" r="10631"/>
          <a:stretch>
            <a:fillRect/>
          </a:stretch>
        </p:blipFill>
        <p:spPr>
          <a:xfrm>
            <a:off x="5429256" y="1928802"/>
            <a:ext cx="2786063" cy="415766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obrazu 4" descr="200px-Balthasar_Neumann_50_DM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3533" r="13533"/>
          <a:stretch>
            <a:fillRect/>
          </a:stretch>
        </p:blipFill>
        <p:spPr>
          <a:xfrm>
            <a:off x="4714876" y="1500174"/>
            <a:ext cx="3416600" cy="42862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14480" y="428604"/>
            <a:ext cx="5867400" cy="92869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Balthasar Neumann </a:t>
            </a:r>
            <a:br>
              <a:rPr lang="pl-PL" sz="3600" dirty="0" smtClean="0"/>
            </a:b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85786" y="2285992"/>
            <a:ext cx="3333744" cy="3729824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Johann Balthasar Neumann-</a:t>
            </a:r>
            <a:r>
              <a:rPr lang="pl-PL" sz="2000" dirty="0" smtClean="0"/>
              <a:t>niemiecki budowniczy</a:t>
            </a:r>
            <a:r>
              <a:rPr lang="pl-PL" sz="2000" dirty="0" smtClean="0">
                <a:latin typeface="Niagara Engraved" pitchFamily="82" charset="0"/>
              </a:rPr>
              <a:t>  </a:t>
            </a:r>
            <a:r>
              <a:rPr lang="pl-PL" sz="2000" dirty="0" smtClean="0"/>
              <a:t>i inżynier wojskowy, jeden z głównych architektów baroku i rokoko w Niemczech. Najsłynniejsze dzieła: rezydencja w Wurzburgu, pałace w Bruchsal i Werneck, kościół pielgrzymkowy Czternastu Świętych i wiele innych dzieł.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smtClean="0"/>
              <a:t>budowle</a:t>
            </a:r>
            <a:endParaRPr lang="pl-PL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zawartości 4" descr="210px-Wenecja_Santa_Maria_della_Salute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1463679">
            <a:off x="3941808" y="865959"/>
            <a:ext cx="3461392" cy="461518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5643578"/>
            <a:ext cx="8458200" cy="857256"/>
          </a:xfrm>
        </p:spPr>
        <p:txBody>
          <a:bodyPr>
            <a:normAutofit fontScale="90000"/>
          </a:bodyPr>
          <a:lstStyle/>
          <a:p>
            <a:pPr algn="ctr"/>
            <a:r>
              <a:rPr lang="it-IT" dirty="0" smtClean="0"/>
              <a:t/>
            </a:r>
            <a:br>
              <a:rPr lang="it-IT" dirty="0" smtClean="0"/>
            </a:br>
            <a:r>
              <a:rPr lang="it-IT" sz="4000" dirty="0" smtClean="0"/>
              <a:t>Kościół Santa Maria della Salute </a:t>
            </a:r>
            <a:endParaRPr lang="pl-PL" sz="40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00034" y="642918"/>
            <a:ext cx="3008313" cy="2890838"/>
          </a:xfrm>
        </p:spPr>
        <p:txBody>
          <a:bodyPr>
            <a:normAutofit/>
          </a:bodyPr>
          <a:lstStyle/>
          <a:p>
            <a:endParaRPr lang="it-IT" sz="2000" dirty="0" smtClean="0"/>
          </a:p>
          <a:p>
            <a:r>
              <a:rPr lang="it-IT" sz="2000" b="1" dirty="0" smtClean="0"/>
              <a:t>Kościół Santa Maria della Salute</a:t>
            </a:r>
            <a:r>
              <a:rPr lang="pl-PL" sz="2000" dirty="0" smtClean="0"/>
              <a:t>-znajduje się w Wenecji. Jego projekt wykonał Baldassare Longhena.</a:t>
            </a:r>
            <a:endParaRPr lang="pl-PL" sz="20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ymbol zastępczy zawartości 6" descr="300px-S%C3%A3opedro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1277358">
            <a:off x="3562758" y="1492073"/>
            <a:ext cx="4850146" cy="339997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357158" y="5500702"/>
            <a:ext cx="8458200" cy="800120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Bazylika św. Piotra</a:t>
            </a:r>
            <a:endParaRPr lang="pl-PL" sz="36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pl-PL" sz="2000" b="1" dirty="0" smtClean="0"/>
              <a:t>Bazylika św. Piotra- </a:t>
            </a:r>
            <a:r>
              <a:rPr lang="pl-PL" sz="2000" dirty="0" smtClean="0"/>
              <a:t>znajduje się w Watykanie. Zaprojektował ją Carlo Maderna. W bazylice i w jej podziemiach znajdują się groby papieży, a także Jana Pawła II.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5500702"/>
            <a:ext cx="8458200" cy="785818"/>
          </a:xfrm>
        </p:spPr>
        <p:txBody>
          <a:bodyPr>
            <a:normAutofit fontScale="90000"/>
          </a:bodyPr>
          <a:lstStyle/>
          <a:p>
            <a:pPr algn="ctr"/>
            <a:r>
              <a:rPr lang="pl-PL" sz="4000" dirty="0" smtClean="0"/>
              <a:t>Kościół św. Jakuba i św. Agnieszki</a:t>
            </a:r>
            <a:r>
              <a:rPr lang="pl-PL" dirty="0" smtClean="0"/>
              <a:t/>
            </a:r>
            <a:br>
              <a:rPr lang="pl-PL" dirty="0" smtClean="0"/>
            </a:br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/>
        <p:txBody>
          <a:bodyPr>
            <a:normAutofit/>
          </a:bodyPr>
          <a:lstStyle/>
          <a:p>
            <a:r>
              <a:rPr lang="pl-PL" sz="2000" b="1" dirty="0" smtClean="0"/>
              <a:t>Kościół św. Jakuba i św. Agnieszki- </a:t>
            </a:r>
            <a:r>
              <a:rPr lang="pl-PL" sz="2000" dirty="0" smtClean="0"/>
              <a:t>znajduje się w Nysie. Jest przepięknym kościołem.</a:t>
            </a:r>
            <a:endParaRPr lang="pl-PL" sz="2000" dirty="0"/>
          </a:p>
        </p:txBody>
      </p:sp>
      <p:pic>
        <p:nvPicPr>
          <p:cNvPr id="5" name="Symbol zastępczy zawartości 4" descr="250px-Neisse_-_Kathedrale_und_Belfried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1673135">
            <a:off x="3822014" y="1159850"/>
            <a:ext cx="4264177" cy="335025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286388"/>
            <a:ext cx="8458200" cy="128588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Kościół św. Anny</a:t>
            </a:r>
            <a:endParaRPr lang="pl-PL" sz="36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500034" y="1071546"/>
            <a:ext cx="3008313" cy="4800600"/>
          </a:xfrm>
        </p:spPr>
        <p:txBody>
          <a:bodyPr>
            <a:normAutofit/>
          </a:bodyPr>
          <a:lstStyle/>
          <a:p>
            <a:r>
              <a:rPr lang="pl-PL" sz="2000" b="1" dirty="0" smtClean="0"/>
              <a:t>Kościół św. Anny- </a:t>
            </a:r>
            <a:r>
              <a:rPr lang="pl-PL" sz="2000" dirty="0" smtClean="0"/>
              <a:t>mieści się w Krakowie. Jest kościołem akademickim Uniwersytetu Jagiellońskiego.</a:t>
            </a:r>
            <a:endParaRPr lang="pl-PL" sz="2000" dirty="0"/>
          </a:p>
        </p:txBody>
      </p:sp>
      <p:pic>
        <p:nvPicPr>
          <p:cNvPr id="5" name="Symbol zastępczy zawartości 4" descr="210px-Krakow_16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 rot="1648652">
            <a:off x="4123438" y="879111"/>
            <a:ext cx="3269543" cy="41192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-2500362" y="1643050"/>
            <a:ext cx="1619232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20021991">
            <a:off x="449216" y="1781209"/>
            <a:ext cx="8686800" cy="2767488"/>
          </a:xfrm>
        </p:spPr>
        <p:txBody>
          <a:bodyPr>
            <a:noAutofit/>
          </a:bodyPr>
          <a:lstStyle/>
          <a:p>
            <a:pPr algn="ctr"/>
            <a:r>
              <a:rPr lang="pl-PL" sz="8800" dirty="0" smtClean="0"/>
              <a:t>Malarstwo baroku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ctr"/>
            <a:r>
              <a:rPr lang="pl-PL" sz="6600" b="1" dirty="0" smtClean="0"/>
              <a:t>Przedstawiciele malarstwa</a:t>
            </a:r>
            <a:endParaRPr lang="pl-PL" sz="6600" b="1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4294967295"/>
          </p:nvPr>
        </p:nvSpPr>
        <p:spPr>
          <a:xfrm rot="954331">
            <a:off x="8785225" y="1531938"/>
            <a:ext cx="358775" cy="928687"/>
          </a:xfrm>
        </p:spPr>
        <p:txBody>
          <a:bodyPr>
            <a:normAutofit fontScale="32500" lnSpcReduction="20000"/>
          </a:bodyPr>
          <a:lstStyle/>
          <a:p>
            <a:pPr algn="ctr"/>
            <a:r>
              <a:rPr lang="pl-PL" sz="1600" dirty="0" smtClean="0">
                <a:solidFill>
                  <a:schemeClr val="tx2"/>
                </a:solidFill>
              </a:rPr>
              <a:t>Simon Vouet </a:t>
            </a:r>
          </a:p>
          <a:p>
            <a:endParaRPr lang="pl-PL" dirty="0"/>
          </a:p>
        </p:txBody>
      </p:sp>
      <p:sp>
        <p:nvSpPr>
          <p:cNvPr id="10" name="pole tekstowe 9"/>
          <p:cNvSpPr txBox="1"/>
          <p:nvPr/>
        </p:nvSpPr>
        <p:spPr>
          <a:xfrm>
            <a:off x="-1571668" y="1928802"/>
            <a:ext cx="21431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dirty="0" smtClean="0">
                <a:solidFill>
                  <a:schemeClr val="tx2"/>
                </a:solidFill>
              </a:rPr>
              <a:t>Guido Reni</a:t>
            </a:r>
            <a:endParaRPr lang="pl-PL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357290" y="357166"/>
            <a:ext cx="5867400" cy="71438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 smtClean="0"/>
              <a:t/>
            </a:r>
            <a:br>
              <a:rPr lang="pl-PL" dirty="0" smtClean="0"/>
            </a:br>
            <a:r>
              <a:rPr lang="pl-PL" sz="4000" dirty="0" smtClean="0"/>
              <a:t>Guido Reni</a:t>
            </a:r>
            <a:endParaRPr lang="pl-PL" sz="40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71472" y="1785926"/>
            <a:ext cx="3214710" cy="4372766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Guido Reni –</a:t>
            </a:r>
            <a:r>
              <a:rPr lang="pl-PL" sz="2000" dirty="0" smtClean="0"/>
              <a:t>włoski malarz barokowy. W tym okresie artysta namalował m. in. </a:t>
            </a:r>
            <a:r>
              <a:rPr lang="pl-PL" sz="2000" i="1" dirty="0" smtClean="0"/>
              <a:t>Madonnę z  Dzieciątkiem</a:t>
            </a:r>
            <a:r>
              <a:rPr lang="pl-PL" sz="2000" dirty="0" smtClean="0"/>
              <a:t>, </a:t>
            </a:r>
            <a:r>
              <a:rPr lang="pl-PL" sz="2000" i="1" dirty="0" smtClean="0"/>
              <a:t>Św. Dominika</a:t>
            </a:r>
            <a:r>
              <a:rPr lang="pl-PL" sz="2000" dirty="0" smtClean="0"/>
              <a:t> oraz </a:t>
            </a:r>
            <a:r>
              <a:rPr lang="pl-PL" sz="2000" i="1" dirty="0" smtClean="0"/>
              <a:t>Tajemnice Różańcowe</a:t>
            </a:r>
            <a:r>
              <a:rPr lang="pl-PL" sz="2000" dirty="0" smtClean="0"/>
              <a:t> dla Bazyliki św. Łukasza, </a:t>
            </a:r>
            <a:r>
              <a:rPr lang="pl-PL" sz="2000" i="1" dirty="0" smtClean="0"/>
              <a:t>Zmartwychwstanie</a:t>
            </a:r>
            <a:r>
              <a:rPr lang="pl-PL" sz="2000" dirty="0" smtClean="0"/>
              <a:t> dla kościoła św. Dominika oraz </a:t>
            </a:r>
            <a:r>
              <a:rPr lang="pl-PL" sz="2000" i="1" dirty="0" smtClean="0"/>
              <a:t>Wniebowzięcie Matki Bożej</a:t>
            </a:r>
            <a:r>
              <a:rPr lang="pl-PL" sz="2000" dirty="0" smtClean="0"/>
              <a:t> dla kościoła </a:t>
            </a:r>
            <a:r>
              <a:rPr lang="pl-PL" sz="2000" dirty="0" smtClean="0">
                <a:solidFill>
                  <a:schemeClr val="tx1"/>
                </a:solidFill>
              </a:rPr>
              <a:t>parafialnego</a:t>
            </a:r>
            <a:r>
              <a:rPr lang="pl-PL" sz="2000" dirty="0" smtClean="0"/>
              <a:t> w Pieve di Cento. </a:t>
            </a:r>
            <a:endParaRPr lang="pl-PL" sz="2000" dirty="0"/>
          </a:p>
        </p:txBody>
      </p:sp>
      <p:pic>
        <p:nvPicPr>
          <p:cNvPr id="7" name="Symbol zastępczy obrazu 6" descr="220px-Guido_Reni_059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305" r="2305"/>
          <a:stretch>
            <a:fillRect/>
          </a:stretch>
        </p:blipFill>
        <p:spPr>
          <a:xfrm>
            <a:off x="4357686" y="1428736"/>
            <a:ext cx="3571875" cy="50720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ytuł 9"/>
          <p:cNvSpPr>
            <a:spLocks noGrp="1"/>
          </p:cNvSpPr>
          <p:nvPr>
            <p:ph type="title"/>
          </p:nvPr>
        </p:nvSpPr>
        <p:spPr>
          <a:xfrm>
            <a:off x="1500166" y="500042"/>
            <a:ext cx="6143668" cy="714380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Peter Paul Rubens</a:t>
            </a:r>
            <a:endParaRPr lang="pl-PL" sz="3600" dirty="0"/>
          </a:p>
        </p:txBody>
      </p:sp>
      <p:sp>
        <p:nvSpPr>
          <p:cNvPr id="11" name="Symbol zastępczy tekstu 10"/>
          <p:cNvSpPr>
            <a:spLocks noGrp="1"/>
          </p:cNvSpPr>
          <p:nvPr>
            <p:ph type="body" sz="half" idx="2"/>
          </p:nvPr>
        </p:nvSpPr>
        <p:spPr>
          <a:xfrm>
            <a:off x="428596" y="2874940"/>
            <a:ext cx="3571900" cy="3983060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Peter Paul Rubens-</a:t>
            </a:r>
            <a:r>
              <a:rPr lang="pl-PL" sz="2000" dirty="0" smtClean="0"/>
              <a:t>malarz flamandzki, jeden z najwybitniejszych artystów epoki baroku.</a:t>
            </a:r>
            <a:endParaRPr lang="pl-PL" sz="2000" dirty="0"/>
          </a:p>
        </p:txBody>
      </p:sp>
      <p:pic>
        <p:nvPicPr>
          <p:cNvPr id="13" name="Symbol zastępczy obrazu 12" descr="240px-Rubens_self_portrait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77" r="2277"/>
          <a:stretch>
            <a:fillRect/>
          </a:stretch>
        </p:blipFill>
        <p:spPr>
          <a:xfrm>
            <a:off x="4857752" y="2000240"/>
            <a:ext cx="3171827" cy="41576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00166" y="1071546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Frans Hals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42910" y="3000372"/>
            <a:ext cx="3047992" cy="3301196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Frans Hals-</a:t>
            </a:r>
            <a:r>
              <a:rPr lang="pl-PL" sz="2000" dirty="0" smtClean="0"/>
              <a:t>był to holenderski malarz.</a:t>
            </a:r>
            <a:endParaRPr lang="pl-PL" sz="2000" dirty="0"/>
          </a:p>
        </p:txBody>
      </p:sp>
      <p:pic>
        <p:nvPicPr>
          <p:cNvPr id="7" name="Symbol zastępczy obrazu 6" descr="200px-Hals_-_Self-Portrait_copy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1447" r="11447"/>
          <a:stretch>
            <a:fillRect/>
          </a:stretch>
        </p:blipFill>
        <p:spPr>
          <a:xfrm>
            <a:off x="4714876" y="2000240"/>
            <a:ext cx="2995612" cy="44872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00166" y="1071546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Annibale Carracci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071538" y="2985300"/>
            <a:ext cx="2976554" cy="3872700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Annibale Carracci - </a:t>
            </a:r>
            <a:r>
              <a:rPr lang="pl-PL" sz="2000" dirty="0" smtClean="0"/>
              <a:t>włoski malarz okresu baroku, włoski malarz okresu.</a:t>
            </a:r>
            <a:endParaRPr lang="pl-PL" sz="2000" dirty="0"/>
          </a:p>
        </p:txBody>
      </p:sp>
      <p:pic>
        <p:nvPicPr>
          <p:cNvPr id="7" name="Symbol zastępczy obrazu 6" descr="180px-Tizian_090.jpg"/>
          <p:cNvPicPr>
            <a:picLocks noGrp="1" noChangeAspect="1"/>
          </p:cNvPicPr>
          <p:nvPr>
            <p:ph type="pic" idx="1"/>
          </p:nvPr>
        </p:nvPicPr>
        <p:blipFill>
          <a:blip r:embed="rId2"/>
          <a:stretch>
            <a:fillRect/>
          </a:stretch>
        </p:blipFill>
        <p:spPr>
          <a:xfrm>
            <a:off x="4786314" y="1928802"/>
            <a:ext cx="2995613" cy="40769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ctr"/>
            <a:r>
              <a:rPr lang="pl-PL" sz="6600" b="1" dirty="0" smtClean="0"/>
              <a:t>obrazy</a:t>
            </a:r>
            <a:endParaRPr lang="pl-PL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28596" y="5429264"/>
            <a:ext cx="8458200" cy="714404"/>
          </a:xfrm>
        </p:spPr>
        <p:txBody>
          <a:bodyPr>
            <a:noAutofit/>
          </a:bodyPr>
          <a:lstStyle/>
          <a:p>
            <a:pPr algn="ctr"/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>Guido Reni, Św. Cecylia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785982" y="785794"/>
            <a:ext cx="542900" cy="747698"/>
          </a:xfrm>
        </p:spPr>
        <p:txBody>
          <a:bodyPr>
            <a:normAutofit/>
          </a:bodyPr>
          <a:lstStyle/>
          <a:p>
            <a:endParaRPr lang="pl-PL" sz="2000" b="1" dirty="0"/>
          </a:p>
        </p:txBody>
      </p:sp>
      <p:pic>
        <p:nvPicPr>
          <p:cNvPr id="5" name="Symbol zastępczy zawartości 4" descr="200px-St_cecilia_guido_reni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85918" y="428604"/>
            <a:ext cx="5715040" cy="5244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ytuł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pl-PL" sz="2800" b="1" dirty="0" smtClean="0"/>
              <a:t>Guido Reni, ukoronowanie dziewicy z czterema świętymi</a:t>
            </a:r>
            <a:endParaRPr lang="pl-PL" sz="2800" dirty="0"/>
          </a:p>
        </p:txBody>
      </p:sp>
      <p:sp>
        <p:nvSpPr>
          <p:cNvPr id="7" name="Symbol zastępczy tekstu 6"/>
          <p:cNvSpPr>
            <a:spLocks noGrp="1"/>
          </p:cNvSpPr>
          <p:nvPr>
            <p:ph type="body" idx="2"/>
          </p:nvPr>
        </p:nvSpPr>
        <p:spPr>
          <a:xfrm>
            <a:off x="-3643370" y="714356"/>
            <a:ext cx="3008313" cy="480060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00px-Guido_Reni_06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43174" y="428604"/>
            <a:ext cx="4071966" cy="476146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ytuł 6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728682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Obraz Domenico Zampieri</a:t>
            </a:r>
            <a:endParaRPr lang="pl-PL" sz="2800" dirty="0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2"/>
          </p:nvPr>
        </p:nvSpPr>
        <p:spPr>
          <a:xfrm>
            <a:off x="-2000296" y="857232"/>
            <a:ext cx="1757346" cy="2676524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50px-Domenichino_002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488" y="357166"/>
            <a:ext cx="3571900" cy="50720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728682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Peter Paul Rubens, Wniebowzięcie NMP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714544" y="1142984"/>
            <a:ext cx="828652" cy="81913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50px-Sir_Pieter-Paul_Rubens%3B_Assumption_of_the_Devine_and_Holy_Virgin_Mary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71802" y="357166"/>
            <a:ext cx="3286148" cy="478463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/>
              <a:t>Jan Vermeer, dziewczyna z perłą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786114" y="1214422"/>
            <a:ext cx="2257412" cy="131920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180px-Johannes_Vermeer_%281632-1675%29_-_The_Girl_With_The_Pearl_Earring_%281665%29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143240" y="500042"/>
            <a:ext cx="3143272" cy="450535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-3429056" y="1428736"/>
            <a:ext cx="1047728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 rot="20102022">
            <a:off x="219183" y="2201381"/>
            <a:ext cx="8686800" cy="2961711"/>
          </a:xfrm>
        </p:spPr>
        <p:txBody>
          <a:bodyPr>
            <a:noAutofit/>
          </a:bodyPr>
          <a:lstStyle/>
          <a:p>
            <a:pPr algn="ctr"/>
            <a:r>
              <a:rPr lang="pl-PL" sz="8800" dirty="0" smtClean="0"/>
              <a:t>Rzeźbiarstwo baroku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80000" indent="-457200"/>
            <a:r>
              <a:rPr lang="pl-PL" sz="2000" dirty="0" smtClean="0"/>
              <a:t>          Wzorem dla rzeźby barokowej była rzeźba antyczna. Rzeźba barokowa wyróżniała się swoją siłą ekspresji. Była wykonywana w marmurze, drewnie, brązie i stiuki. Często tworzono figury monumentalne i kompozycje wielopostaciowe. Ich forma była często spiralna, co nadawało im jeszcze więcej lekkości i dynamizmu. Tworzono liczne dekoracje kościołów i pałaców, pomniki i nagrobki. Łączono rzeźbę z architekturą, malarstwem i fontannami, stosowano grę świateł.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smtClean="0"/>
              <a:t>Przedstawiciele rzeźbiarstwa</a:t>
            </a:r>
            <a:endParaRPr lang="pl-PL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obrazu 4" descr="180px-Antoine_Coysevox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1905" r="11905"/>
          <a:stretch>
            <a:fillRect/>
          </a:stretch>
        </p:blipFill>
        <p:spPr>
          <a:xfrm>
            <a:off x="4857752" y="2071678"/>
            <a:ext cx="3071834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357290" y="785794"/>
            <a:ext cx="5867400" cy="92869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Antoine Coysevox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14348" y="3429000"/>
            <a:ext cx="3500462" cy="3857652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Antoine Coysevox- </a:t>
            </a:r>
            <a:r>
              <a:rPr lang="pl-PL" sz="2000" dirty="0" smtClean="0"/>
              <a:t>francuski rzeźbiarz epoki baroku.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428728" y="785794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Alonso Cano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81000" y="2786058"/>
            <a:ext cx="3262306" cy="3515510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Alonso Cano-</a:t>
            </a:r>
            <a:r>
              <a:rPr lang="pl-PL" sz="2000" dirty="0" smtClean="0"/>
              <a:t>hiszpański rzeźbiarz, malarz i architekt baroku. Uznawany za jednego z najbardziej wszechstronnych artystów XVII wieku.</a:t>
            </a:r>
            <a:endParaRPr lang="pl-PL" sz="2000" dirty="0"/>
          </a:p>
        </p:txBody>
      </p:sp>
      <p:pic>
        <p:nvPicPr>
          <p:cNvPr id="9" name="Symbol zastępczy obrazu 8" descr="180px-Alonso_Cano_003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934" r="12934"/>
          <a:stretch>
            <a:fillRect/>
          </a:stretch>
        </p:blipFill>
        <p:spPr>
          <a:xfrm>
            <a:off x="5072066" y="1714488"/>
            <a:ext cx="3071834" cy="45292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928662" y="500042"/>
            <a:ext cx="5867400" cy="522288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Balthasar Permoser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785786" y="2714620"/>
            <a:ext cx="2976554" cy="3872700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Balthasar Permoser-</a:t>
            </a:r>
            <a:r>
              <a:rPr lang="pl-PL" sz="2000" dirty="0" smtClean="0"/>
              <a:t>niemiecki rzeźbiarz barokowy i wczesnego rokoko.</a:t>
            </a:r>
            <a:endParaRPr lang="pl-PL" sz="2000" dirty="0"/>
          </a:p>
        </p:txBody>
      </p:sp>
      <p:pic>
        <p:nvPicPr>
          <p:cNvPr id="7" name="Symbol zastępczy obrazu 6" descr="Balthasar_permoser_moritzbodenehr.jpg"/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8136" r="8136"/>
          <a:stretch>
            <a:fillRect/>
          </a:stretch>
        </p:blipFill>
        <p:spPr>
          <a:xfrm>
            <a:off x="4929190" y="1780328"/>
            <a:ext cx="2928958" cy="437757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ctr"/>
            <a:r>
              <a:rPr lang="pl-PL" sz="6600" b="1" dirty="0" smtClean="0"/>
              <a:t>rzeźby</a:t>
            </a:r>
            <a:endParaRPr lang="pl-PL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/>
              <a:t>Baccio Bandinelliego, herkules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928858" y="1285860"/>
            <a:ext cx="685776" cy="74769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00px-Bandinelli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71802" y="642918"/>
            <a:ext cx="3013032" cy="44291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/>
              <a:t>Adriaen de Vries, Merkury i Psyche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3286180" y="1428736"/>
            <a:ext cx="757214" cy="67626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00px-Florentine_fontanna_Neptuna_RB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488" y="571480"/>
            <a:ext cx="3214710" cy="45005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728682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Perseusz z głową Meduzy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785982" y="1357298"/>
            <a:ext cx="471462" cy="39050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245px-Perseus_Cellini_Loggia_dei_Lanzi_2005_09_13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00364" y="500042"/>
            <a:ext cx="2857520" cy="432710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pl-PL" sz="2800" dirty="0" smtClean="0"/>
              <a:t>Porwanie Sabinki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857420" y="1428736"/>
            <a:ext cx="471462" cy="46194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130px-Giambologna_raptodasabina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357554" y="428604"/>
            <a:ext cx="2786082" cy="42148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728682"/>
          </a:xfrm>
        </p:spPr>
        <p:txBody>
          <a:bodyPr>
            <a:normAutofit/>
          </a:bodyPr>
          <a:lstStyle/>
          <a:p>
            <a:pPr algn="ctr"/>
            <a:r>
              <a:rPr lang="pl-PL" sz="2800" dirty="0" smtClean="0"/>
              <a:t>Fontanna trytona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428924" y="1357298"/>
            <a:ext cx="1185842" cy="67626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Fontanna-Trytona-Nysa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3071801" y="714356"/>
            <a:ext cx="3345149" cy="435771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-2143172" y="1643050"/>
            <a:ext cx="904852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20123273">
            <a:off x="209276" y="2683757"/>
            <a:ext cx="8686800" cy="1184825"/>
          </a:xfrm>
        </p:spPr>
        <p:txBody>
          <a:bodyPr>
            <a:normAutofit fontScale="90000"/>
          </a:bodyPr>
          <a:lstStyle/>
          <a:p>
            <a:pPr algn="ctr"/>
            <a:r>
              <a:rPr lang="pl-PL" sz="8800" dirty="0" smtClean="0"/>
              <a:t>Muzyka baroku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80000" indent="-457200"/>
            <a:r>
              <a:rPr lang="pl-PL" sz="2000" dirty="0" smtClean="0"/>
              <a:t>         Barok to ważny okres w dziejach muzyki. We Włoszech w owym czasie narodziła się opera. Gatunek ten, oparty był na połączeniu muzyki, teatru i tańca, zyskał wielu zwolenników.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smtClean="0"/>
              <a:t>Przedstawiciele muzyki</a:t>
            </a:r>
            <a:endParaRPr lang="pl-PL" sz="6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obrazu 4" descr="200px-Bach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4099" r="4099"/>
          <a:stretch>
            <a:fillRect/>
          </a:stretch>
        </p:blipFill>
        <p:spPr>
          <a:xfrm>
            <a:off x="5000628" y="2214554"/>
            <a:ext cx="3533775" cy="40147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428728" y="714356"/>
            <a:ext cx="5867400" cy="872602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Jan Sebastian bach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71472" y="3143248"/>
            <a:ext cx="3714776" cy="2729692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Jan Sebastian Bach- </a:t>
            </a:r>
            <a:r>
              <a:rPr lang="pl-PL" sz="2000" dirty="0" smtClean="0"/>
              <a:t>był jednym z najwybitniejszych artystów w dziejach muzyki.</a:t>
            </a:r>
            <a:endParaRPr lang="pl-PL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71604" y="428604"/>
            <a:ext cx="5867400" cy="1022354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Jerzy Friedrich Händel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81000" y="1928802"/>
            <a:ext cx="3976686" cy="4372766"/>
          </a:xfrm>
        </p:spPr>
        <p:txBody>
          <a:bodyPr>
            <a:normAutofit/>
          </a:bodyPr>
          <a:lstStyle/>
          <a:p>
            <a:pPr algn="ctr"/>
            <a:endParaRPr lang="pl-PL" sz="2000" b="1" dirty="0" smtClean="0"/>
          </a:p>
          <a:p>
            <a:pPr algn="ctr"/>
            <a:endParaRPr lang="pl-PL" sz="2000" b="1" dirty="0" smtClean="0"/>
          </a:p>
          <a:p>
            <a:pPr algn="ctr"/>
            <a:r>
              <a:rPr lang="pl-PL" sz="2000" b="1" dirty="0" smtClean="0"/>
              <a:t>Jerzy Fryderyk Händel</a:t>
            </a:r>
            <a:r>
              <a:rPr lang="pl-PL" sz="2000" dirty="0" smtClean="0"/>
              <a:t>- niemiecki kompozytor i organista. Ze względu na to, że długie lata przebywał i pracował w Londynie, gdzie był znany pod nazwiskiem George Frideric Haendel, uważany jest niekiedy za kompozytora angielskiego.</a:t>
            </a:r>
            <a:endParaRPr lang="pl-PL" sz="2000" dirty="0"/>
          </a:p>
        </p:txBody>
      </p:sp>
      <p:pic>
        <p:nvPicPr>
          <p:cNvPr id="9" name="Symbol zastępczy obrazu 8" descr="200px-Haendel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9797" b="9797"/>
          <a:stretch>
            <a:fillRect/>
          </a:stretch>
        </p:blipFill>
        <p:spPr>
          <a:xfrm>
            <a:off x="4643438" y="2143116"/>
            <a:ext cx="3929090" cy="3964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285852" y="500042"/>
            <a:ext cx="6000792" cy="1093792"/>
          </a:xfrm>
        </p:spPr>
        <p:txBody>
          <a:bodyPr>
            <a:normAutofit/>
          </a:bodyPr>
          <a:lstStyle/>
          <a:p>
            <a:pPr algn="ctr"/>
            <a:r>
              <a:rPr lang="pl-PL" sz="3600" dirty="0" smtClean="0"/>
              <a:t>Antonio Vivaldi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571472" y="3071810"/>
            <a:ext cx="3714776" cy="2428892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Antonio Lucio Vivaldi</a:t>
            </a:r>
            <a:r>
              <a:rPr lang="pl-PL" sz="2000" dirty="0" smtClean="0"/>
              <a:t>  zwany też II Preto Rosso, co po włosku znaczy ‘’Rudy Ksiądz’’. Był włoskim skrzypkiem i kompozytorem.</a:t>
            </a:r>
            <a:endParaRPr lang="pl-PL" sz="2000" dirty="0"/>
          </a:p>
        </p:txBody>
      </p:sp>
      <p:pic>
        <p:nvPicPr>
          <p:cNvPr id="11" name="Symbol zastępczy obrazu 10" descr="200px-Vivaldi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22205" r="22205"/>
          <a:stretch>
            <a:fillRect/>
          </a:stretch>
        </p:blipFill>
        <p:spPr>
          <a:xfrm>
            <a:off x="5214942" y="2143116"/>
            <a:ext cx="3314664" cy="40005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-1857420" y="1357298"/>
            <a:ext cx="1404918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 rot="20125687">
            <a:off x="264210" y="2032529"/>
            <a:ext cx="8686800" cy="3162533"/>
          </a:xfrm>
        </p:spPr>
        <p:txBody>
          <a:bodyPr>
            <a:normAutofit/>
          </a:bodyPr>
          <a:lstStyle/>
          <a:p>
            <a:pPr algn="ctr"/>
            <a:r>
              <a:rPr lang="pl-PL" sz="8800" dirty="0" smtClean="0"/>
              <a:t>Literatura baroku</a:t>
            </a:r>
            <a:endParaRPr lang="pl-PL" sz="8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80000" indent="457200"/>
            <a:r>
              <a:rPr lang="pl-PL" sz="2000" dirty="0" smtClean="0"/>
              <a:t>  </a:t>
            </a:r>
            <a:r>
              <a:rPr lang="pl-PL" sz="2000" dirty="0" smtClean="0"/>
              <a:t>W baroku rozwijała się także literatura. głównie pisano wiersze, pamiętniki i sztuki teatralne. Typowymi motywami literatury baroku były: Bóg, zbawienie, grzech, śmierć, pokuta, rozdarcie człowieka między tym, co duchowe i tym, co materialne. Rozkwitły takie gatunki jak epos, liryka, powieść, komedia, tragikomedia i tragedia.</a:t>
            </a:r>
            <a:endParaRPr lang="pl-PL" sz="2000" dirty="0"/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/>
            <a:r>
              <a:rPr lang="pl-PL" sz="6600" b="1" dirty="0" smtClean="0"/>
              <a:t>Przedstawiciele literatury</a:t>
            </a:r>
            <a:endParaRPr lang="pl-PL" sz="6600" b="1" dirty="0"/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71604" y="714356"/>
            <a:ext cx="5905512" cy="714380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Lope de Vega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928662" y="2928934"/>
            <a:ext cx="3143272" cy="3301196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Lope de Vega-</a:t>
            </a:r>
            <a:r>
              <a:rPr lang="pl-PL" sz="2000" dirty="0" smtClean="0"/>
              <a:t>dramatopisarz hiszpańskiego baroku twórca narodowej sztuki scenicznej. Głównie opierał się na historii i legendach ludowych.</a:t>
            </a:r>
            <a:endParaRPr lang="pl-PL" sz="2000" dirty="0"/>
          </a:p>
        </p:txBody>
      </p:sp>
      <p:pic>
        <p:nvPicPr>
          <p:cNvPr id="7" name="Symbol zastępczy obrazu 6" descr="220px-LopedeVega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4829" r="14829"/>
          <a:stretch>
            <a:fillRect/>
          </a:stretch>
        </p:blipFill>
        <p:spPr>
          <a:xfrm>
            <a:off x="4643438" y="2143116"/>
            <a:ext cx="3500456" cy="430053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285852" y="571480"/>
            <a:ext cx="6429420" cy="1357322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Maciej Kazimierz Sarbiewski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142976" y="3056738"/>
            <a:ext cx="3214710" cy="3801262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Maciej Kazimierz Sarbiewski-</a:t>
            </a:r>
            <a:r>
              <a:rPr lang="pl-PL" sz="2000" dirty="0" smtClean="0"/>
              <a:t>światowej sławy polski poeta neołaciński i teoretyk literatury epoki baroku.</a:t>
            </a:r>
            <a:endParaRPr lang="pl-PL" sz="2000" dirty="0"/>
          </a:p>
        </p:txBody>
      </p:sp>
      <p:pic>
        <p:nvPicPr>
          <p:cNvPr id="9" name="Symbol zastępczy obrazu 8" descr="250px-Maciej_Kazimierz_Sarbiewski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2108" r="12108"/>
          <a:stretch>
            <a:fillRect/>
          </a:stretch>
        </p:blipFill>
        <p:spPr>
          <a:xfrm>
            <a:off x="4929190" y="2071678"/>
            <a:ext cx="3495683" cy="42862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714480" y="857232"/>
            <a:ext cx="5867400" cy="642942"/>
          </a:xfrm>
        </p:spPr>
        <p:txBody>
          <a:bodyPr>
            <a:noAutofit/>
          </a:bodyPr>
          <a:lstStyle/>
          <a:p>
            <a:pPr algn="ctr"/>
            <a:r>
              <a:rPr lang="pl-PL" sz="3600" dirty="0" smtClean="0"/>
              <a:t>Tirso de Molina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381000" y="3071810"/>
            <a:ext cx="3762372" cy="3229758"/>
          </a:xfrm>
        </p:spPr>
        <p:txBody>
          <a:bodyPr>
            <a:normAutofit/>
          </a:bodyPr>
          <a:lstStyle/>
          <a:p>
            <a:pPr algn="ctr"/>
            <a:r>
              <a:rPr lang="pl-PL" sz="2000" b="1" dirty="0" smtClean="0"/>
              <a:t>Tirso de Molina-</a:t>
            </a:r>
            <a:r>
              <a:rPr lang="pl-PL" sz="2000" dirty="0" smtClean="0"/>
              <a:t> hiszpański dramaturg i poeta, jeden z najważniejszych twórców hiszpańskiego Złotego Wieku.</a:t>
            </a:r>
            <a:endParaRPr lang="pl-PL" sz="2000" dirty="0"/>
          </a:p>
        </p:txBody>
      </p:sp>
      <p:pic>
        <p:nvPicPr>
          <p:cNvPr id="7" name="Symbol zastępczy obrazu 6" descr="220px-Fray_Gabriel_T%C3%A9llez%2C_Tirso_de_Molina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149" b="149"/>
          <a:stretch>
            <a:fillRect/>
          </a:stretch>
        </p:blipFill>
        <p:spPr>
          <a:xfrm>
            <a:off x="4714876" y="1857364"/>
            <a:ext cx="3709986" cy="427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Symbol zastępczy obrazu 4" descr="220px-Pedro_Calder%C3%B3n_de_la_Barca_01.jpg"/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t="6754" b="6754"/>
          <a:stretch>
            <a:fillRect/>
          </a:stretch>
        </p:blipFill>
        <p:spPr>
          <a:xfrm>
            <a:off x="4643438" y="2071678"/>
            <a:ext cx="3709988" cy="42735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>
            <a:off x="1571604" y="357166"/>
            <a:ext cx="5867400" cy="1500198"/>
          </a:xfrm>
        </p:spPr>
        <p:txBody>
          <a:bodyPr>
            <a:noAutofit/>
          </a:bodyPr>
          <a:lstStyle/>
          <a:p>
            <a:pPr algn="ctr"/>
            <a:r>
              <a:rPr lang="es-ES" sz="3600" dirty="0" smtClean="0"/>
              <a:t>Pedro Calderón de la Barca</a:t>
            </a:r>
            <a:endParaRPr lang="pl-PL" sz="3600" dirty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000100" y="2985300"/>
            <a:ext cx="2833678" cy="3872700"/>
          </a:xfrm>
        </p:spPr>
        <p:txBody>
          <a:bodyPr>
            <a:normAutofit/>
          </a:bodyPr>
          <a:lstStyle/>
          <a:p>
            <a:pPr algn="ctr"/>
            <a:r>
              <a:rPr lang="es-ES" sz="2000" b="1" dirty="0" smtClean="0"/>
              <a:t>Pedro Calderón de la Barca</a:t>
            </a:r>
            <a:r>
              <a:rPr lang="pl-PL" sz="2000" b="1" dirty="0" smtClean="0"/>
              <a:t>-</a:t>
            </a:r>
            <a:r>
              <a:rPr lang="pl-PL" sz="2000" dirty="0" smtClean="0"/>
              <a:t> barokowy poeta i dramaturg hiszpański działający w hiszpańskim Złotym Wieku.</a:t>
            </a:r>
            <a:endParaRPr lang="pl-PL" sz="2000" dirty="0"/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ekstu 1"/>
          <p:cNvSpPr>
            <a:spLocks noGrp="1"/>
          </p:cNvSpPr>
          <p:nvPr>
            <p:ph type="body" idx="1"/>
          </p:nvPr>
        </p:nvSpPr>
        <p:spPr>
          <a:xfrm>
            <a:off x="-2714676" y="1571612"/>
            <a:ext cx="1190604" cy="12192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Tytuł 2"/>
          <p:cNvSpPr>
            <a:spLocks noGrp="1"/>
          </p:cNvSpPr>
          <p:nvPr>
            <p:ph type="title"/>
          </p:nvPr>
        </p:nvSpPr>
        <p:spPr>
          <a:xfrm rot="20382129">
            <a:off x="446524" y="2764057"/>
            <a:ext cx="8749243" cy="1267733"/>
          </a:xfrm>
        </p:spPr>
        <p:txBody>
          <a:bodyPr>
            <a:noAutofit/>
          </a:bodyPr>
          <a:lstStyle/>
          <a:p>
            <a:pPr algn="ctr"/>
            <a:r>
              <a:rPr lang="pl-PL" sz="8800" dirty="0" smtClean="0"/>
              <a:t>Strój baroku</a:t>
            </a:r>
            <a:endParaRPr lang="pl-PL" sz="8800" dirty="0"/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180000" indent="457200"/>
            <a:r>
              <a:rPr lang="pl-PL" sz="2000" dirty="0" smtClean="0"/>
              <a:t>Bogactwo i przepych widoczne były nie tylko w sztuce, ale Tez w ubiorach. Kobiety nosiły bogato zdobione suknie i wymyślone fryzury, panowie zaś kapelusze z wielkimi rondami, duże koronkowe kołnierze, peleryny i buty z wysokimi cholewami. zarówno męskie, jak i kobiece ubiory ozdobiona licznymi koronkami, wstążkami i piórami.</a:t>
            </a:r>
            <a:endParaRPr lang="pl-PL" sz="2000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1785982" y="1357298"/>
            <a:ext cx="971528" cy="1285884"/>
          </a:xfrm>
        </p:spPr>
        <p:txBody>
          <a:bodyPr>
            <a:noAutofit/>
          </a:bodyPr>
          <a:lstStyle/>
          <a:p>
            <a:r>
              <a:rPr lang="pl-PL" sz="2800" dirty="0" smtClean="0"/>
              <a:t>S</a:t>
            </a:r>
            <a:br>
              <a:rPr lang="pl-PL" sz="2800" dirty="0" smtClean="0"/>
            </a:br>
            <a:r>
              <a:rPr lang="pl-PL" sz="2800" dirty="0" smtClean="0"/>
              <a:t>u</a:t>
            </a:r>
            <a:br>
              <a:rPr lang="pl-PL" sz="2800" dirty="0" smtClean="0"/>
            </a:br>
            <a:r>
              <a:rPr lang="pl-PL" sz="2800" dirty="0" smtClean="0"/>
              <a:t>k</a:t>
            </a:r>
            <a:br>
              <a:rPr lang="pl-PL" sz="2800" dirty="0" smtClean="0"/>
            </a:br>
            <a:r>
              <a:rPr lang="pl-PL" sz="2800" dirty="0" smtClean="0"/>
              <a:t>n</a:t>
            </a:r>
            <a:br>
              <a:rPr lang="pl-PL" sz="2800" dirty="0" smtClean="0"/>
            </a:br>
            <a:r>
              <a:rPr lang="pl-PL" sz="2800" dirty="0" smtClean="0"/>
              <a:t>i</a:t>
            </a:r>
            <a:br>
              <a:rPr lang="pl-PL" sz="2800" dirty="0" smtClean="0"/>
            </a:br>
            <a:r>
              <a:rPr lang="pl-PL" sz="2800" dirty="0" smtClean="0"/>
              <a:t>a</a:t>
            </a:r>
            <a:br>
              <a:rPr lang="pl-PL" sz="2800" dirty="0" smtClean="0"/>
            </a:br>
            <a:r>
              <a:rPr lang="pl-PL" sz="2800" dirty="0" smtClean="0"/>
              <a:t/>
            </a:r>
            <a:br>
              <a:rPr lang="pl-PL" sz="2800" dirty="0" smtClean="0"/>
            </a:br>
            <a:r>
              <a:rPr lang="pl-PL" sz="2800" dirty="0" smtClean="0"/>
              <a:t>d</a:t>
            </a:r>
            <a:br>
              <a:rPr lang="pl-PL" sz="2800" dirty="0" smtClean="0"/>
            </a:br>
            <a:r>
              <a:rPr lang="pl-PL" sz="2800" dirty="0" smtClean="0"/>
              <a:t>w</a:t>
            </a:r>
            <a:br>
              <a:rPr lang="pl-PL" sz="2800" dirty="0" smtClean="0"/>
            </a:br>
            <a:r>
              <a:rPr lang="pl-PL" sz="2800" dirty="0" smtClean="0"/>
              <a:t>o</a:t>
            </a:r>
            <a:br>
              <a:rPr lang="pl-PL" sz="2800" dirty="0" smtClean="0"/>
            </a:br>
            <a:r>
              <a:rPr lang="pl-PL" sz="2800" dirty="0" smtClean="0"/>
              <a:t>r</a:t>
            </a:r>
            <a:br>
              <a:rPr lang="pl-PL" sz="2800" dirty="0" smtClean="0"/>
            </a:br>
            <a:r>
              <a:rPr lang="pl-PL" sz="2800" dirty="0" smtClean="0"/>
              <a:t>s</a:t>
            </a:r>
            <a:br>
              <a:rPr lang="pl-PL" sz="2800" dirty="0" smtClean="0"/>
            </a:br>
            <a:r>
              <a:rPr lang="pl-PL" sz="2800" dirty="0" smtClean="0"/>
              <a:t>k</a:t>
            </a:r>
            <a:br>
              <a:rPr lang="pl-PL" sz="2800" dirty="0" smtClean="0"/>
            </a:br>
            <a:r>
              <a:rPr lang="pl-PL" sz="2800" dirty="0" smtClean="0"/>
              <a:t>a</a:t>
            </a:r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571800" y="1571612"/>
            <a:ext cx="542900" cy="60482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1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928926" y="357166"/>
            <a:ext cx="4143404" cy="594677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785850" y="3000372"/>
            <a:ext cx="285752" cy="3221042"/>
          </a:xfrm>
        </p:spPr>
        <p:txBody>
          <a:bodyPr>
            <a:normAutofit/>
          </a:bodyPr>
          <a:lstStyle/>
          <a:p>
            <a:endParaRPr lang="pl-PL" sz="2800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000296" y="1285860"/>
            <a:ext cx="471462" cy="533384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szlachcic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43174" y="500042"/>
            <a:ext cx="4000528" cy="594234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714676" y="1785926"/>
            <a:ext cx="114272" cy="571504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928858" y="1571612"/>
            <a:ext cx="542900" cy="81913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i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714612" y="571480"/>
            <a:ext cx="3857652" cy="57461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928990" y="5143512"/>
            <a:ext cx="2257412" cy="514368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357354" y="1142984"/>
            <a:ext cx="900090" cy="110488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b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714612" y="331734"/>
            <a:ext cx="4143404" cy="561845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500362" y="5072074"/>
            <a:ext cx="1971660" cy="371492"/>
          </a:xfrm>
        </p:spPr>
        <p:txBody>
          <a:bodyPr>
            <a:normAutofit fontScale="90000"/>
          </a:bodyPr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286048" y="1500174"/>
            <a:ext cx="757214" cy="31907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j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43174" y="433389"/>
            <a:ext cx="4357718" cy="60620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214610" y="4929198"/>
            <a:ext cx="1185842" cy="5207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714544" y="714356"/>
            <a:ext cx="757214" cy="74769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e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428860" y="571480"/>
            <a:ext cx="4124406" cy="579479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357486" y="4429132"/>
            <a:ext cx="971528" cy="5207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571800" y="1357298"/>
            <a:ext cx="614338" cy="461946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p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714480" y="928670"/>
            <a:ext cx="6079830" cy="5397798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071734" y="4429132"/>
            <a:ext cx="1400156" cy="5207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1857420" y="1214422"/>
            <a:ext cx="900090" cy="962012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g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643174" y="357166"/>
            <a:ext cx="3768733" cy="597344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-2643238" y="4143380"/>
            <a:ext cx="1828784" cy="520700"/>
          </a:xfrm>
        </p:spPr>
        <p:txBody>
          <a:bodyPr/>
          <a:lstStyle/>
          <a:p>
            <a:endParaRPr lang="pl-PL" dirty="0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2"/>
          </p:nvPr>
        </p:nvSpPr>
        <p:spPr>
          <a:xfrm>
            <a:off x="-2000296" y="1357298"/>
            <a:ext cx="757214" cy="1033450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5" name="Symbol zastępczy zawartości 4" descr="32_1r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928662" y="1285860"/>
            <a:ext cx="7408385" cy="45720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786</TotalTime>
  <Words>1035</Words>
  <Application>Microsoft Office PowerPoint</Application>
  <PresentationFormat>Pokaz na ekranie (4:3)</PresentationFormat>
  <Paragraphs>91</Paragraphs>
  <Slides>64</Slides>
  <Notes>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64</vt:i4>
      </vt:variant>
    </vt:vector>
  </HeadingPairs>
  <TitlesOfParts>
    <vt:vector size="65" baseType="lpstr">
      <vt:lpstr>Wędrówka</vt:lpstr>
      <vt:lpstr>EPOKA NOWOŻYTNA</vt:lpstr>
      <vt:lpstr>      Epoka nowożytna to epoka Europy obejmująca okres od końca średniowiecza (najczęściej uznaje się rok 1453 lub 1492) do przełamu  XVII i XIX wieku, czyli czasów rewolucji przemysłowej. Za daty końcowe przyjmuje się najczęściej:  1789 (rewolucja francuska), 1815 (kongres wiedeński) lub 1848 (Wiosna Ludów). W Polsce przyjęło się liczyć do trzeciego rozbioru Rzeczypospolitej w 1795 roku. Część badaczy przyjmuje, że właściwą cezurą była dopiero I wojna światowa. Szkoła anglosaska ciągnie czasy nowożytne do dziś. Jedna z faz tej epoki to barok, który właśnie będę przedstawiać w tej prezentacji.  </vt:lpstr>
      <vt:lpstr>B a r o k</vt:lpstr>
      <vt:lpstr>     Barok - Jest to epoka kulturowa obejmująca okres między renesansem a oświeceniem. Jej nazwa pochodzi od portugalskiego wyrazu barocco, który oznacza perłę o dziwnym, nieregularnym kształcie. Jak sama nazwa wskazuje barok jest epoką dziwną i pełną przepychu.   W Baroku wyróżniamy 3 fazy:  · Wczesny Barok (lata ok. 1580-1620) · Barok dojrzały (lata ok. 1620-1680) · późny Baroku (lata ok. 1680-1720) </vt:lpstr>
      <vt:lpstr>Architektura baroku</vt:lpstr>
      <vt:lpstr>Slajd 6</vt:lpstr>
      <vt:lpstr>Przedstawiciele architektury</vt:lpstr>
      <vt:lpstr>Giovanni Lorenzo Bernini  </vt:lpstr>
      <vt:lpstr>Georg Wenzeslaus von Knobelsdorff</vt:lpstr>
      <vt:lpstr>Francis Mansard</vt:lpstr>
      <vt:lpstr>Balthasar Neumann  </vt:lpstr>
      <vt:lpstr>budowle</vt:lpstr>
      <vt:lpstr> Kościół Santa Maria della Salute </vt:lpstr>
      <vt:lpstr>Bazylika św. Piotra</vt:lpstr>
      <vt:lpstr>Kościół św. Jakuba i św. Agnieszki </vt:lpstr>
      <vt:lpstr>Kościół św. Anny</vt:lpstr>
      <vt:lpstr>Malarstwo baroku</vt:lpstr>
      <vt:lpstr>Przedstawiciele malarstwa</vt:lpstr>
      <vt:lpstr> Guido Reni</vt:lpstr>
      <vt:lpstr>Peter Paul Rubens</vt:lpstr>
      <vt:lpstr>Frans Hals</vt:lpstr>
      <vt:lpstr>Annibale Carracci</vt:lpstr>
      <vt:lpstr>obrazy</vt:lpstr>
      <vt:lpstr>  Guido Reni, Św. Cecylia</vt:lpstr>
      <vt:lpstr>Guido Reni, ukoronowanie dziewicy z czterema świętymi</vt:lpstr>
      <vt:lpstr>Obraz Domenico Zampieri</vt:lpstr>
      <vt:lpstr>Peter Paul Rubens, Wniebowzięcie NMP</vt:lpstr>
      <vt:lpstr>Jan Vermeer, dziewczyna z perłą</vt:lpstr>
      <vt:lpstr>Rzeźbiarstwo baroku</vt:lpstr>
      <vt:lpstr>          Wzorem dla rzeźby barokowej była rzeźba antyczna. Rzeźba barokowa wyróżniała się swoją siłą ekspresji. Była wykonywana w marmurze, drewnie, brązie i stiuki. Często tworzono figury monumentalne i kompozycje wielopostaciowe. Ich forma była często spiralna, co nadawało im jeszcze więcej lekkości i dynamizmu. Tworzono liczne dekoracje kościołów i pałaców, pomniki i nagrobki. Łączono rzeźbę z architekturą, malarstwem i fontannami, stosowano grę świateł.</vt:lpstr>
      <vt:lpstr>Przedstawiciele rzeźbiarstwa</vt:lpstr>
      <vt:lpstr>Antoine Coysevox</vt:lpstr>
      <vt:lpstr>Alonso Cano</vt:lpstr>
      <vt:lpstr>Balthasar Permoser</vt:lpstr>
      <vt:lpstr>rzeźby</vt:lpstr>
      <vt:lpstr>Baccio Bandinelliego, herkules</vt:lpstr>
      <vt:lpstr>Adriaen de Vries, Merkury i Psyche</vt:lpstr>
      <vt:lpstr>Perseusz z głową Meduzy</vt:lpstr>
      <vt:lpstr>Porwanie Sabinki</vt:lpstr>
      <vt:lpstr>Fontanna trytona</vt:lpstr>
      <vt:lpstr>Muzyka baroku</vt:lpstr>
      <vt:lpstr>         Barok to ważny okres w dziejach muzyki. We Włoszech w owym czasie narodziła się opera. Gatunek ten, oparty był na połączeniu muzyki, teatru i tańca, zyskał wielu zwolenników.</vt:lpstr>
      <vt:lpstr>Przedstawiciele muzyki</vt:lpstr>
      <vt:lpstr>Jan Sebastian bach</vt:lpstr>
      <vt:lpstr>Jerzy Friedrich Händel</vt:lpstr>
      <vt:lpstr>Antonio Vivaldi</vt:lpstr>
      <vt:lpstr>Literatura baroku</vt:lpstr>
      <vt:lpstr>  W baroku rozwijała się także literatura. głównie pisano wiersze, pamiętniki i sztuki teatralne. Typowymi motywami literatury baroku były: Bóg, zbawienie, grzech, śmierć, pokuta, rozdarcie człowieka między tym, co duchowe i tym, co materialne. Rozkwitły takie gatunki jak epos, liryka, powieść, komedia, tragikomedia i tragedia.</vt:lpstr>
      <vt:lpstr>Przedstawiciele literatury</vt:lpstr>
      <vt:lpstr>Lope de Vega</vt:lpstr>
      <vt:lpstr>Maciej Kazimierz Sarbiewski</vt:lpstr>
      <vt:lpstr>Tirso de Molina</vt:lpstr>
      <vt:lpstr>Pedro Calderón de la Barca</vt:lpstr>
      <vt:lpstr>Strój baroku</vt:lpstr>
      <vt:lpstr>Bogactwo i przepych widoczne były nie tylko w sztuce, ale Tez w ubiorach. Kobiety nosiły bogato zdobione suknie i wymyślone fryzury, panowie zaś kapelusze z wielkimi rondami, duże koronkowe kołnierze, peleryny i buty z wysokimi cholewami. zarówno męskie, jak i kobiece ubiory ozdobiona licznymi koronkami, wstążkami i piórami.</vt:lpstr>
      <vt:lpstr>S u k n i a  d w o r s k a</vt:lpstr>
      <vt:lpstr>Slajd 57</vt:lpstr>
      <vt:lpstr>Slajd 58</vt:lpstr>
      <vt:lpstr>Slajd 59</vt:lpstr>
      <vt:lpstr>Slajd 60</vt:lpstr>
      <vt:lpstr>Slajd 61</vt:lpstr>
      <vt:lpstr>Slajd 62</vt:lpstr>
      <vt:lpstr>Slajd 63</vt:lpstr>
      <vt:lpstr>Slajd 64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EPOKA NOWOŻYTNA</dc:title>
  <dc:creator>Jenni</dc:creator>
  <cp:lastModifiedBy>Jenni</cp:lastModifiedBy>
  <cp:revision>89</cp:revision>
  <dcterms:created xsi:type="dcterms:W3CDTF">2009-06-06T11:41:17Z</dcterms:created>
  <dcterms:modified xsi:type="dcterms:W3CDTF">2009-06-13T09:06:51Z</dcterms:modified>
</cp:coreProperties>
</file>